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38" r:id="rId1"/>
  </p:sldMasterIdLst>
  <p:notesMasterIdLst>
    <p:notesMasterId r:id="rId36"/>
  </p:notesMasterIdLst>
  <p:sldIdLst>
    <p:sldId id="257" r:id="rId2"/>
    <p:sldId id="259" r:id="rId3"/>
    <p:sldId id="332" r:id="rId4"/>
    <p:sldId id="333" r:id="rId5"/>
    <p:sldId id="325" r:id="rId6"/>
    <p:sldId id="334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8" r:id="rId18"/>
    <p:sldId id="350" r:id="rId19"/>
    <p:sldId id="351" r:id="rId20"/>
    <p:sldId id="353" r:id="rId21"/>
    <p:sldId id="346" r:id="rId22"/>
    <p:sldId id="359" r:id="rId23"/>
    <p:sldId id="347" r:id="rId24"/>
    <p:sldId id="349" r:id="rId25"/>
    <p:sldId id="352" r:id="rId26"/>
    <p:sldId id="354" r:id="rId27"/>
    <p:sldId id="357" r:id="rId28"/>
    <p:sldId id="356" r:id="rId29"/>
    <p:sldId id="358" r:id="rId30"/>
    <p:sldId id="360" r:id="rId31"/>
    <p:sldId id="331" r:id="rId32"/>
    <p:sldId id="361" r:id="rId33"/>
    <p:sldId id="304" r:id="rId34"/>
    <p:sldId id="286" r:id="rId35"/>
  </p:sldIdLst>
  <p:sldSz cx="12192000" cy="6858000"/>
  <p:notesSz cx="6761163" cy="9942513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Montserrat Alternates" panose="020B0604020202020204" charset="-52"/>
      <p:regular r:id="rId43"/>
      <p:bold r:id="rId44"/>
    </p:embeddedFont>
    <p:embeddedFont>
      <p:font typeface="Montserrat Alternates ExtraBold" panose="020B0604020202020204" charset="-52"/>
      <p:bold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3E6EB8-933E-4F41-BA43-3F2ED157E1B0}">
          <p14:sldIdLst>
            <p14:sldId id="257"/>
            <p14:sldId id="259"/>
            <p14:sldId id="332"/>
            <p14:sldId id="333"/>
            <p14:sldId id="325"/>
            <p14:sldId id="334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8"/>
            <p14:sldId id="350"/>
            <p14:sldId id="351"/>
            <p14:sldId id="353"/>
            <p14:sldId id="346"/>
            <p14:sldId id="359"/>
            <p14:sldId id="347"/>
            <p14:sldId id="349"/>
            <p14:sldId id="352"/>
            <p14:sldId id="354"/>
            <p14:sldId id="357"/>
            <p14:sldId id="356"/>
            <p14:sldId id="358"/>
            <p14:sldId id="360"/>
            <p14:sldId id="331"/>
            <p14:sldId id="361"/>
            <p14:sldId id="304"/>
            <p14:sldId id="286"/>
          </p14:sldIdLst>
        </p14:section>
        <p14:section name="Раздел без заголовка" id="{E786AF01-5C16-4E00-9714-89F1571ECDD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9045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Помірний стиль 4 –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5256" autoAdjust="0"/>
  </p:normalViewPr>
  <p:slideViewPr>
    <p:cSldViewPr snapToGrid="0">
      <p:cViewPr varScale="1">
        <p:scale>
          <a:sx n="80" d="100"/>
          <a:sy n="80" d="100"/>
        </p:scale>
        <p:origin x="6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C9F9E-CA1C-4593-A7C1-879A3B830AF7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83AF9-81CD-4AC2-A53E-A7DC7013614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624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83AF9-81CD-4AC2-A53E-A7DC7013614A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7271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83AF9-81CD-4AC2-A53E-A7DC7013614A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16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1761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920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1809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276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646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495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436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878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1127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1335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462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42685-8592-418A-ADD8-DDA23DDB0BB5}" type="datetimeFigureOut">
              <a:rPr lang="uk-UA" smtClean="0"/>
              <a:t>27.08.2026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6EE50-A2AE-4CEF-AFB5-728150A45D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165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785" y="1926620"/>
            <a:ext cx="11484429" cy="3004759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ЗВІТ</a:t>
            </a:r>
            <a:b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генерального директора </a:t>
            </a:r>
            <a:b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КНП «Тростянецький ЦПМД» ТМР</a:t>
            </a:r>
            <a:b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Світлани Лободи</a:t>
            </a:r>
            <a:b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4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2021 – 2026 рр.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978" y="240689"/>
            <a:ext cx="2197362" cy="19479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0A98F9-B143-48CB-A221-6A293228B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51" y="240543"/>
            <a:ext cx="1948078" cy="19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38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2021 Рік</a:t>
            </a:r>
          </a:p>
        </p:txBody>
      </p:sp>
      <p:pic>
        <p:nvPicPr>
          <p:cNvPr id="6" name="Объект 3">
            <a:extLst>
              <a:ext uri="{FF2B5EF4-FFF2-40B4-BE49-F238E27FC236}">
                <a16:creationId xmlns:a16="http://schemas.microsoft.com/office/drawing/2014/main" id="{A7E12815-45AD-4C34-B88C-4C0B292C0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541" y="365126"/>
            <a:ext cx="4002832" cy="51110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DF295-6A81-4DD2-AACA-5328B7988092}"/>
              </a:ext>
            </a:extLst>
          </p:cNvPr>
          <p:cNvSpPr txBox="1"/>
          <p:nvPr/>
        </p:nvSpPr>
        <p:spPr>
          <a:xfrm>
            <a:off x="4722066" y="1110344"/>
            <a:ext cx="65078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>
                <a:latin typeface="Montserrat Alternates" panose="00000500000000000000" pitchFamily="2" charset="-52"/>
              </a:rPr>
              <a:t>Захворіло на </a:t>
            </a:r>
            <a:r>
              <a:rPr lang="en-US" dirty="0">
                <a:latin typeface="Montserrat Alternates" panose="00000500000000000000" pitchFamily="2" charset="-52"/>
              </a:rPr>
              <a:t>COVID-19 – </a:t>
            </a:r>
            <a:r>
              <a:rPr lang="en-US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5033</a:t>
            </a:r>
          </a:p>
          <a:p>
            <a:pPr algn="just"/>
            <a:r>
              <a:rPr lang="uk-UA" dirty="0">
                <a:latin typeface="Montserrat Alternates" panose="00000500000000000000" pitchFamily="2" charset="-52"/>
              </a:rPr>
              <a:t>Померло –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37</a:t>
            </a:r>
            <a:r>
              <a:rPr lang="uk-UA" dirty="0">
                <a:latin typeface="Montserrat Alternates" panose="00000500000000000000" pitchFamily="2" charset="-52"/>
              </a:rPr>
              <a:t> </a:t>
            </a:r>
          </a:p>
          <a:p>
            <a:pPr algn="just"/>
            <a:r>
              <a:rPr lang="uk-UA" dirty="0">
                <a:latin typeface="Montserrat Alternates" panose="00000500000000000000" pitchFamily="2" charset="-52"/>
              </a:rPr>
              <a:t>Проведено відборів зразків біологічних матеріалів для тестування </a:t>
            </a:r>
            <a:r>
              <a:rPr lang="en-US" dirty="0">
                <a:latin typeface="Montserrat Alternates" panose="00000500000000000000" pitchFamily="2" charset="-52"/>
              </a:rPr>
              <a:t>SARS-CoV-2 </a:t>
            </a:r>
            <a:r>
              <a:rPr lang="uk-UA" dirty="0">
                <a:latin typeface="Montserrat Alternates" panose="00000500000000000000" pitchFamily="2" charset="-52"/>
              </a:rPr>
              <a:t>–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8073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6BAB57-817A-4EAC-9B72-9D2583DB9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73" y="2830855"/>
            <a:ext cx="4894929" cy="366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BCB897-F78A-47FC-80E3-7FB5B1A134CF}"/>
              </a:ext>
            </a:extLst>
          </p:cNvPr>
          <p:cNvSpPr txBox="1"/>
          <p:nvPr/>
        </p:nvSpPr>
        <p:spPr>
          <a:xfrm>
            <a:off x="177282" y="5569544"/>
            <a:ext cx="6335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>
                <a:latin typeface="Montserrat Alternates" panose="00000500000000000000" pitchFamily="2" charset="-52"/>
              </a:rPr>
              <a:t>Було створено </a:t>
            </a:r>
            <a:r>
              <a:rPr lang="uk-UA" b="1" dirty="0">
                <a:latin typeface="Montserrat Alternates" panose="00000500000000000000" pitchFamily="2" charset="-52"/>
              </a:rPr>
              <a:t>2 пункти щеплення </a:t>
            </a:r>
            <a:r>
              <a:rPr lang="uk-UA" dirty="0">
                <a:latin typeface="Montserrat Alternates" panose="00000500000000000000" pitchFamily="2" charset="-52"/>
              </a:rPr>
              <a:t>для проведення </a:t>
            </a:r>
            <a:r>
              <a:rPr lang="uk-UA" dirty="0" err="1">
                <a:latin typeface="Montserrat Alternates" panose="00000500000000000000" pitchFamily="2" charset="-52"/>
              </a:rPr>
              <a:t>імунізаії</a:t>
            </a:r>
            <a:r>
              <a:rPr lang="uk-UA" dirty="0">
                <a:latin typeface="Montserrat Alternates" panose="00000500000000000000" pitchFamily="2" charset="-52"/>
              </a:rPr>
              <a:t> населення від </a:t>
            </a:r>
            <a:r>
              <a:rPr lang="uk-UA" dirty="0" err="1">
                <a:latin typeface="Montserrat Alternates" panose="00000500000000000000" pitchFamily="2" charset="-52"/>
              </a:rPr>
              <a:t>коронавіруснї</a:t>
            </a:r>
            <a:r>
              <a:rPr lang="uk-UA" dirty="0">
                <a:latin typeface="Montserrat Alternates" panose="00000500000000000000" pitchFamily="2" charset="-52"/>
              </a:rPr>
              <a:t> хвороби. На 01.01.2022 року було проведено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18</a:t>
            </a:r>
            <a:r>
              <a:rPr lang="en-US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370 </a:t>
            </a:r>
            <a:r>
              <a:rPr lang="uk-UA" dirty="0">
                <a:latin typeface="Montserrat Alternates" panose="00000500000000000000" pitchFamily="2" charset="-52"/>
              </a:rPr>
              <a:t>щеплень.</a:t>
            </a:r>
          </a:p>
        </p:txBody>
      </p:sp>
    </p:spTree>
    <p:extLst>
      <p:ext uri="{BB962C8B-B14F-4D97-AF65-F5344CB8AC3E}">
        <p14:creationId xmlns:p14="http://schemas.microsoft.com/office/powerpoint/2010/main" val="2077314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</a:t>
            </a:r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Рік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CDF295-6A81-4DD2-AACA-5328B7988092}"/>
              </a:ext>
            </a:extLst>
          </p:cNvPr>
          <p:cNvSpPr txBox="1"/>
          <p:nvPr/>
        </p:nvSpPr>
        <p:spPr>
          <a:xfrm>
            <a:off x="3517642" y="1031777"/>
            <a:ext cx="5919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Montserrat Alternates" panose="00000500000000000000" pitchFamily="2" charset="-52"/>
              </a:rPr>
              <a:t>Великомасштабне вторгнення російської федерації.</a:t>
            </a:r>
          </a:p>
          <a:p>
            <a:r>
              <a:rPr lang="uk-UA" dirty="0">
                <a:latin typeface="Montserrat Alternates" panose="00000500000000000000" pitchFamily="2" charset="-52"/>
              </a:rPr>
              <a:t>Зруйновано та пошкоджено </a:t>
            </a:r>
          </a:p>
          <a:p>
            <a:r>
              <a:rPr lang="uk-UA" b="1" dirty="0">
                <a:latin typeface="Montserrat Alternates" panose="00000500000000000000" pitchFamily="2" charset="-52"/>
              </a:rPr>
              <a:t>3 АЗПСМ та 6 ФП</a:t>
            </a:r>
            <a:r>
              <a:rPr lang="uk-UA" dirty="0"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6E04A6-4FA3-4972-A1A8-1548228F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1" y="186614"/>
            <a:ext cx="2614287" cy="34944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E86D568-0D69-4A1C-9FCD-F962496C36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44" y="2350706"/>
            <a:ext cx="3232408" cy="43206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87CF931-F9DC-4541-B81D-063341A022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62" y="3540480"/>
            <a:ext cx="4185003" cy="313090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D7E5C6F-90B1-4C82-A840-8204961DB9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075" y="1418253"/>
            <a:ext cx="3342741" cy="446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7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</a:t>
            </a:r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Рік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C7A4CE-E9CA-4413-B192-C458DE0C5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558" y="4729132"/>
            <a:ext cx="2567460" cy="192078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5BC61F3-852B-4BEB-861C-F3B984989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412" y="2071310"/>
            <a:ext cx="3442545" cy="46015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A9214BF-0185-461D-82B6-05657ED7EB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720" y="1139821"/>
            <a:ext cx="4139415" cy="55330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511558" y="1265242"/>
            <a:ext cx="5999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Montserrat Alternates" panose="00000500000000000000" pitchFamily="2" charset="-52"/>
              </a:rPr>
              <a:t>Викрадений автомобіль, акумулятори, оргтехніка, медичне обладнання, пошкоджені вікна та двері.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1C2C649-2B00-4CBD-9467-023219D88F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9" y="2263870"/>
            <a:ext cx="2359028" cy="233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4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</a:t>
            </a:r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3096432" y="1052976"/>
            <a:ext cx="5999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Фельдшерський пункт </a:t>
            </a:r>
            <a:r>
              <a:rPr lang="uk-UA" dirty="0" err="1">
                <a:latin typeface="Montserrat Alternates" panose="00000500000000000000" pitchFamily="2" charset="-52"/>
              </a:rPr>
              <a:t>с.Станова</a:t>
            </a:r>
            <a:endParaRPr lang="uk-UA" dirty="0">
              <a:latin typeface="Montserrat Alternates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75BD3A-BFBF-476B-9169-6FDFF9689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373" y="1782986"/>
            <a:ext cx="3615252" cy="48324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D66B6B-0729-467D-8835-B836C63B01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5" y="1782986"/>
            <a:ext cx="3615252" cy="48324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24F8CD8-5050-497A-AE23-DA3372FFC7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893" y="1782987"/>
            <a:ext cx="3615252" cy="483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68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5126"/>
            <a:ext cx="11277600" cy="558606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</a:t>
            </a:r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3553633" y="1145006"/>
            <a:ext cx="5999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Фельдшерський пункт </a:t>
            </a:r>
            <a:r>
              <a:rPr lang="uk-UA" dirty="0" err="1">
                <a:latin typeface="Montserrat Alternates" panose="00000500000000000000" pitchFamily="2" charset="-52"/>
              </a:rPr>
              <a:t>с.Буймер</a:t>
            </a:r>
            <a:endParaRPr lang="uk-UA" dirty="0">
              <a:latin typeface="Montserrat Alternates" panose="00000500000000000000" pitchFamily="2" charset="-52"/>
            </a:endParaRPr>
          </a:p>
          <a:p>
            <a:pPr algn="ctr"/>
            <a:r>
              <a:rPr lang="uk-UA" dirty="0">
                <a:latin typeface="Montserrat Alternates" panose="00000500000000000000" pitchFamily="2" charset="-52"/>
              </a:rPr>
              <a:t>2022 та 2024 роки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EC5914-F42C-4925-8438-70EBD89475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9"/>
          <a:stretch/>
        </p:blipFill>
        <p:spPr>
          <a:xfrm>
            <a:off x="4627594" y="2462076"/>
            <a:ext cx="4102134" cy="40307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A10A13-3A7A-48EB-9541-8DB9EDC69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913" y="27065"/>
            <a:ext cx="2198914" cy="29392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E150955-698E-40C5-90D2-711013D3F4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607" y="3095971"/>
            <a:ext cx="2794220" cy="37349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E588DE4-4A7A-496B-AD51-123EA16979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73" y="477829"/>
            <a:ext cx="3265438" cy="244295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5F7F9FB-C7DC-4338-8793-51C8CCCAB7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3" y="3532999"/>
            <a:ext cx="4102134" cy="306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72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2428404" y="1127744"/>
            <a:ext cx="7335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Проводяться роботи по відновленню пошкодженого майна, залучаються міжнародні благодійні фонди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30DA17-37F4-4FD1-9C3A-E0D46C5911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680" y="2373407"/>
            <a:ext cx="4990640" cy="37336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DB491E-1B93-4A15-AC28-5FE074F115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658" y="1978088"/>
            <a:ext cx="3420428" cy="45720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AF61191-3E7B-44CA-8E12-669DE392A9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" y="1978088"/>
            <a:ext cx="3429001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62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" y="923732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Почала функціонувати відновлена дитяча амбулаторія.</a:t>
            </a:r>
          </a:p>
          <a:p>
            <a:pPr algn="ctr"/>
            <a:r>
              <a:rPr lang="uk-UA" dirty="0">
                <a:latin typeface="Montserrat Alternates" panose="00000500000000000000" pitchFamily="2" charset="-52"/>
              </a:rPr>
              <a:t>На ремонт педіатричної амбулаторії витрачено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999,1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 </a:t>
            </a:r>
            <a:r>
              <a:rPr lang="uk-UA" dirty="0">
                <a:latin typeface="Montserrat Alternates" panose="00000500000000000000" pitchFamily="2" charset="-52"/>
              </a:rPr>
              <a:t>з коштів місцевого бюджету, </a:t>
            </a:r>
          </a:p>
          <a:p>
            <a:pPr algn="ctr"/>
            <a:r>
              <a:rPr lang="uk-UA" dirty="0">
                <a:latin typeface="Montserrat Alternates" panose="00000500000000000000" pitchFamily="2" charset="-52"/>
              </a:rPr>
              <a:t>«</a:t>
            </a:r>
            <a:r>
              <a:rPr lang="en-US" dirty="0">
                <a:latin typeface="Montserrat Alternates" panose="00000500000000000000" pitchFamily="2" charset="-52"/>
              </a:rPr>
              <a:t>MEDAIR</a:t>
            </a:r>
            <a:r>
              <a:rPr lang="uk-UA" dirty="0">
                <a:latin typeface="Montserrat Alternates" panose="00000500000000000000" pitchFamily="2" charset="-52"/>
              </a:rPr>
              <a:t>»</a:t>
            </a:r>
            <a:r>
              <a:rPr lang="en-US" dirty="0">
                <a:latin typeface="Montserrat Alternates" panose="00000500000000000000" pitchFamily="2" charset="-52"/>
              </a:rPr>
              <a:t> - </a:t>
            </a:r>
            <a:r>
              <a:rPr lang="en-US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1090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,</a:t>
            </a:r>
            <a:r>
              <a:rPr lang="en-US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9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  <a:endParaRPr lang="uk-UA" dirty="0">
              <a:latin typeface="Montserrat Alternates" panose="00000500000000000000" pitchFamily="2" charset="-52"/>
            </a:endParaRPr>
          </a:p>
          <a:p>
            <a:pPr algn="ctr"/>
            <a:r>
              <a:rPr lang="uk-UA" dirty="0">
                <a:latin typeface="Montserrat Alternates" panose="00000500000000000000" pitchFamily="2" charset="-52"/>
              </a:rPr>
              <a:t>«</a:t>
            </a:r>
            <a:r>
              <a:rPr lang="en-US" dirty="0">
                <a:latin typeface="Montserrat Alternates" panose="00000500000000000000" pitchFamily="2" charset="-52"/>
              </a:rPr>
              <a:t>Save The Children</a:t>
            </a:r>
            <a:r>
              <a:rPr lang="uk-UA" dirty="0">
                <a:latin typeface="Montserrat Alternates" panose="00000500000000000000" pitchFamily="2" charset="-52"/>
              </a:rPr>
              <a:t>» –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383,6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C754C3-DD8B-426D-9DEB-47A23B6AD8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01400"/>
            <a:ext cx="5872897" cy="44046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B3F519-F0FA-4505-8FE2-30FC798FDC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81" y="2201399"/>
            <a:ext cx="5401661" cy="440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19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" y="923732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Запрацював відновлений фельдшерський пункт </a:t>
            </a:r>
            <a:r>
              <a:rPr lang="uk-UA" dirty="0" err="1">
                <a:latin typeface="Montserrat Alternates" panose="00000500000000000000" pitchFamily="2" charset="-52"/>
              </a:rPr>
              <a:t>с.Станова</a:t>
            </a:r>
            <a:r>
              <a:rPr lang="uk-UA" dirty="0">
                <a:latin typeface="Montserrat Alternates" panose="00000500000000000000" pitchFamily="2" charset="-52"/>
              </a:rPr>
              <a:t> завдяки підтримки </a:t>
            </a:r>
            <a:r>
              <a:rPr lang="uk-UA" b="1" dirty="0">
                <a:latin typeface="Montserrat Alternates" panose="00000500000000000000" pitchFamily="2" charset="-52"/>
              </a:rPr>
              <a:t>«</a:t>
            </a:r>
            <a:r>
              <a:rPr lang="en-US" b="1" dirty="0" err="1">
                <a:latin typeface="Montserrat Alternates" panose="00000500000000000000" pitchFamily="2" charset="-52"/>
              </a:rPr>
              <a:t>OpenDoorUkraine</a:t>
            </a:r>
            <a:r>
              <a:rPr lang="uk-UA" b="1" dirty="0">
                <a:latin typeface="Montserrat Alternates" panose="00000500000000000000" pitchFamily="2" charset="-52"/>
              </a:rPr>
              <a:t>» </a:t>
            </a:r>
            <a:r>
              <a:rPr lang="uk-UA" dirty="0">
                <a:latin typeface="Montserrat Alternates" panose="00000500000000000000" pitchFamily="2" charset="-52"/>
              </a:rPr>
              <a:t>та </a:t>
            </a:r>
            <a:r>
              <a:rPr lang="uk-UA" b="1" dirty="0">
                <a:latin typeface="Montserrat Alternates" panose="00000500000000000000" pitchFamily="2" charset="-52"/>
              </a:rPr>
              <a:t>БФ «Доброта»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D56CAB-D863-4B4A-9456-9D8CE0BE8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6" y="1820245"/>
            <a:ext cx="6480628" cy="48604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FEE483-7F76-458C-A1AC-FC5FD59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158" y="1820245"/>
            <a:ext cx="4860471" cy="486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54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" y="923732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Підписані пакети на медичне обслуговування: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Первинна медична допомога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Супровід і лікування дорослих та дітей з психічними розладами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Забезпечення збереження кадрового потенціалу для надання медичної допомоги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0028F2-E32B-4C13-8C0C-FC405C5B2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89" y="2314198"/>
            <a:ext cx="3252676" cy="43477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C1F59F9-FA14-4085-91D9-4D009EEFB8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766" y="2314198"/>
            <a:ext cx="5811675" cy="434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59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" y="923732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Підписані пакети на медичне обслуговування: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Первинна медична допомога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Супровід і лікування дорослих та дітей з психічними розладами</a:t>
            </a:r>
          </a:p>
          <a:p>
            <a:pPr marL="285750" indent="-285750" algn="ctr">
              <a:buFontTx/>
              <a:buChar char="-"/>
            </a:pPr>
            <a:r>
              <a:rPr lang="uk-UA" b="1" dirty="0">
                <a:latin typeface="Montserrat Alternates" panose="00000500000000000000" pitchFamily="2" charset="-52"/>
              </a:rPr>
              <a:t>Забезпечення збереження кадрового потенціалу для надання медичної допомоги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A6E038-B918-44C6-BAC7-A987E65B178B}"/>
              </a:ext>
            </a:extLst>
          </p:cNvPr>
          <p:cNvSpPr txBox="1"/>
          <p:nvPr/>
        </p:nvSpPr>
        <p:spPr>
          <a:xfrm>
            <a:off x="1" y="2230103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Всі лікарі закладу пройшли навчання за програмою </a:t>
            </a:r>
            <a:r>
              <a:rPr lang="en-US" b="1" dirty="0" err="1">
                <a:latin typeface="Montserrat Alternates" panose="00000500000000000000" pitchFamily="2" charset="-52"/>
              </a:rPr>
              <a:t>mhGAP</a:t>
            </a:r>
            <a:r>
              <a:rPr lang="uk-UA" b="1" dirty="0">
                <a:latin typeface="Montserrat Alternates" panose="00000500000000000000" pitchFamily="2" charset="-52"/>
              </a:rPr>
              <a:t>, </a:t>
            </a:r>
            <a:r>
              <a:rPr lang="uk-UA" dirty="0">
                <a:latin typeface="Montserrat Alternates" panose="00000500000000000000" pitchFamily="2" charset="-52"/>
              </a:rPr>
              <a:t>підготовлено </a:t>
            </a:r>
            <a:r>
              <a:rPr lang="uk-UA" b="1" dirty="0">
                <a:latin typeface="Montserrat Alternates" panose="00000500000000000000" pitchFamily="2" charset="-52"/>
              </a:rPr>
              <a:t>3</a:t>
            </a:r>
            <a:r>
              <a:rPr lang="uk-UA" dirty="0">
                <a:latin typeface="Montserrat Alternates" panose="00000500000000000000" pitchFamily="2" charset="-52"/>
              </a:rPr>
              <a:t> інтерна, </a:t>
            </a:r>
            <a:r>
              <a:rPr lang="uk-UA" b="1" dirty="0">
                <a:latin typeface="Montserrat Alternates" panose="00000500000000000000" pitchFamily="2" charset="-52"/>
              </a:rPr>
              <a:t>двоє</a:t>
            </a:r>
            <a:r>
              <a:rPr lang="uk-UA" dirty="0">
                <a:latin typeface="Montserrat Alternates" panose="00000500000000000000" pitchFamily="2" charset="-52"/>
              </a:rPr>
              <a:t> із яких залишилися працювати в ЦПМД.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A26293-BA99-4D66-8DF1-BB9C8F0B6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50" y="2982476"/>
            <a:ext cx="5060512" cy="37858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B93161-A813-4531-91B2-F87F530FE5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826" y="2982476"/>
            <a:ext cx="5047861" cy="378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693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D7B9DC-C538-4986-AE1D-5C4E40B51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9430"/>
            <a:ext cx="12192000" cy="773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5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2023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" y="923732"/>
            <a:ext cx="1219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Відкрили</a:t>
            </a:r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повністю</a:t>
            </a:r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оновлений</a:t>
            </a:r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фельдшерський</a:t>
            </a:r>
            <a:r>
              <a:rPr lang="ru-RU" dirty="0">
                <a:latin typeface="Montserrat Alternates" panose="00000500000000000000" pitchFamily="2" charset="-52"/>
              </a:rPr>
              <a:t> пункт </a:t>
            </a:r>
            <a:r>
              <a:rPr lang="ru-RU" dirty="0" err="1">
                <a:latin typeface="Montserrat Alternates" panose="00000500000000000000" pitchFamily="2" charset="-52"/>
              </a:rPr>
              <a:t>с.Солдатське</a:t>
            </a:r>
            <a:endParaRPr lang="uk-UA" b="1" dirty="0">
              <a:latin typeface="Montserrat Alternates" panose="000005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3F11BF5-CE0B-4EC9-8DAA-98DF327C2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220" y="2043146"/>
            <a:ext cx="5333286" cy="40030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6F3E9A3-64FA-425E-8659-4221AE668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81" y="1788013"/>
            <a:ext cx="6017804" cy="451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186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2024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1" y="923732"/>
            <a:ext cx="10097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Відновлення двічі пошкодженого фельдшерського пункту </a:t>
            </a:r>
            <a:r>
              <a:rPr lang="uk-UA" dirty="0" err="1">
                <a:latin typeface="Montserrat Alternates" panose="00000500000000000000" pitchFamily="2" charset="-52"/>
              </a:rPr>
              <a:t>с.Буймер</a:t>
            </a:r>
            <a:r>
              <a:rPr lang="uk-UA" dirty="0">
                <a:latin typeface="Montserrat Alternates" panose="00000500000000000000" pitchFamily="2" charset="-52"/>
              </a:rPr>
              <a:t> за кошти «МОМ» на суму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2 398,8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DCF971-966E-43CB-AEA7-E8C5CA7383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002" y="2937232"/>
            <a:ext cx="3839998" cy="288374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9131A45-37E3-42D7-8024-89C5C080E3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854" y="1970824"/>
            <a:ext cx="3716370" cy="304858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E1EF6CB-E4CE-4DC9-94D7-B6A6FFE8B3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0" y="3037024"/>
            <a:ext cx="4297656" cy="322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61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2024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399495" y="923732"/>
            <a:ext cx="1099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0" i="0" dirty="0" err="1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Тростянецька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</a:t>
            </a:r>
            <a:r>
              <a:rPr lang="ru-RU" b="0" i="0" dirty="0" err="1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комунальна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аптека </a:t>
            </a:r>
            <a:r>
              <a:rPr lang="ru-RU" b="0" i="0" dirty="0" err="1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відкрила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</a:t>
            </a:r>
            <a:r>
              <a:rPr lang="ru-RU" b="0" i="0" dirty="0" err="1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філіали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у </a:t>
            </a:r>
            <a:r>
              <a:rPr lang="ru-RU" b="1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7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</a:t>
            </a:r>
            <a:r>
              <a:rPr lang="ru-RU" b="1" i="0" dirty="0" err="1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сільських</a:t>
            </a:r>
            <a:r>
              <a:rPr lang="ru-RU" b="1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 ФП </a:t>
            </a:r>
            <a:r>
              <a:rPr lang="ru-RU" b="0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та </a:t>
            </a:r>
            <a:r>
              <a:rPr lang="ru-RU" b="1" i="0" dirty="0">
                <a:solidFill>
                  <a:srgbClr val="43405A"/>
                </a:solidFill>
                <a:effectLst/>
                <a:latin typeface="Montserrat Alternates" panose="00000500000000000000" pitchFamily="2" charset="-52"/>
              </a:rPr>
              <a:t>3 АЗПСМ</a:t>
            </a:r>
            <a:endParaRPr lang="uk-UA" b="1" dirty="0">
              <a:solidFill>
                <a:srgbClr val="FF0000"/>
              </a:solidFill>
              <a:latin typeface="Montserrat Alternates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B56621-5C64-4842-97D4-D37C7119A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52" y="1584289"/>
            <a:ext cx="4114734" cy="47576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33F29E-ECC9-42F5-8F87-26E48AA97E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326" y="1584289"/>
            <a:ext cx="3572738" cy="4763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55FCA2-4075-4BDF-B0C3-FDB3B580A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621" y="1584289"/>
            <a:ext cx="3660427" cy="47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936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2024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1" y="923732"/>
            <a:ext cx="10097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Грантова програма «</a:t>
            </a:r>
            <a:r>
              <a:rPr lang="en-US" dirty="0">
                <a:latin typeface="Montserrat Alternates" panose="00000500000000000000" pitchFamily="2" charset="-52"/>
              </a:rPr>
              <a:t>USAID</a:t>
            </a:r>
            <a:r>
              <a:rPr lang="uk-UA" dirty="0">
                <a:latin typeface="Montserrat Alternates" panose="00000500000000000000" pitchFamily="2" charset="-52"/>
              </a:rPr>
              <a:t>» «Підтримка реформи охорони здоров’я» залучено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2 157,6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BCFFF8-8149-4BAF-B7CB-05166A1B3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847" y="2613802"/>
            <a:ext cx="4427288" cy="33204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79861F-897E-4151-A6D5-5A25708C93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112" y="1716991"/>
            <a:ext cx="3442758" cy="45903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B9212C-22BC-47C7-B38E-3D7E8D3FC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5" y="1502387"/>
            <a:ext cx="3770226" cy="28365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0E31D9E-3EB3-4313-8B5B-4829983EB2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3" y="4455954"/>
            <a:ext cx="2889379" cy="216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28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2024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1" y="923732"/>
            <a:ext cx="100972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Грантова програма «</a:t>
            </a:r>
            <a:r>
              <a:rPr lang="en-US" dirty="0">
                <a:latin typeface="Montserrat Alternates" panose="00000500000000000000" pitchFamily="2" charset="-52"/>
              </a:rPr>
              <a:t>USAID</a:t>
            </a:r>
            <a:r>
              <a:rPr lang="uk-UA" dirty="0">
                <a:latin typeface="Montserrat Alternates" panose="00000500000000000000" pitchFamily="2" charset="-52"/>
              </a:rPr>
              <a:t>» «Підтримка реформи охорони здоров’я» залучено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2 157,6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  <a:p>
            <a:pPr algn="ctr"/>
            <a:r>
              <a:rPr lang="uk-UA" dirty="0">
                <a:latin typeface="Montserrat Alternates" panose="00000500000000000000" pitchFamily="2" charset="-52"/>
              </a:rPr>
              <a:t>Придбані медичні меблі та медичне обладнання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C8EFB7-FDB7-4C7E-A74C-CAE616F877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438" y="2920482"/>
            <a:ext cx="4763187" cy="35723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B0D888-E67E-46E0-8D91-790CA6A24B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977" y="1856792"/>
            <a:ext cx="3468368" cy="463608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4650E36-6FCF-4004-9EE8-3010C9DA61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46" y="1856792"/>
            <a:ext cx="3477062" cy="463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941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2025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799322" y="955826"/>
            <a:ext cx="10097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Відкрита АЗПСМ №3 по </a:t>
            </a:r>
            <a:r>
              <a:rPr lang="uk-UA" dirty="0" err="1">
                <a:latin typeface="Montserrat Alternates" panose="00000500000000000000" pitchFamily="2" charset="-52"/>
              </a:rPr>
              <a:t>вул.Благовіщенська</a:t>
            </a:r>
            <a:r>
              <a:rPr lang="uk-UA" dirty="0">
                <a:latin typeface="Montserrat Alternates" panose="00000500000000000000" pitchFamily="2" charset="-52"/>
              </a:rPr>
              <a:t>, 55 за кошти місцевого бюджету на суму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646,189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endParaRPr lang="uk-UA" b="1" dirty="0">
              <a:solidFill>
                <a:srgbClr val="FF0000"/>
              </a:solidFill>
              <a:latin typeface="Montserrat Alternates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C776BF-9BB2-4D5F-9921-1CA4ABBFCF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96" y="1871983"/>
            <a:ext cx="5877304" cy="43969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82B189-52B4-46D3-A3D5-72AA8DF2C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5" y="1871983"/>
            <a:ext cx="5862610" cy="43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151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1076" y="419232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2025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4261756" y="1272317"/>
            <a:ext cx="37446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Montserrat Alternates" panose="00000500000000000000" pitchFamily="2" charset="-52"/>
              </a:rPr>
              <a:t>Проведено ремонт даху АЗПСМ </a:t>
            </a:r>
            <a:r>
              <a:rPr lang="uk-UA" dirty="0" err="1">
                <a:latin typeface="Montserrat Alternates" panose="00000500000000000000" pitchFamily="2" charset="-52"/>
              </a:rPr>
              <a:t>с.Кам’янка</a:t>
            </a:r>
            <a:r>
              <a:rPr lang="uk-UA" dirty="0">
                <a:latin typeface="Montserrat Alternates" panose="00000500000000000000" pitchFamily="2" charset="-52"/>
              </a:rPr>
              <a:t> за підтримки </a:t>
            </a:r>
            <a:r>
              <a:rPr lang="en-US" b="1" dirty="0">
                <a:latin typeface="Montserrat Alternates" panose="00000500000000000000" pitchFamily="2" charset="-52"/>
              </a:rPr>
              <a:t>IRC</a:t>
            </a:r>
            <a:r>
              <a:rPr lang="uk-UA" dirty="0">
                <a:latin typeface="Montserrat Alternates" panose="00000500000000000000" pitchFamily="2" charset="-52"/>
              </a:rPr>
              <a:t>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200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 </a:t>
            </a:r>
            <a:r>
              <a:rPr lang="uk-UA" dirty="0">
                <a:latin typeface="Montserrat Alternates" panose="00000500000000000000" pitchFamily="2" charset="-52"/>
              </a:rPr>
              <a:t>та облаштований пандус за кошти Всеукраїнського фонду «</a:t>
            </a:r>
            <a:r>
              <a:rPr lang="uk-UA" b="1" dirty="0">
                <a:latin typeface="Montserrat Alternates" panose="00000500000000000000" pitchFamily="2" charset="-52"/>
              </a:rPr>
              <a:t>Крок за кроком</a:t>
            </a:r>
            <a:r>
              <a:rPr lang="uk-UA" dirty="0">
                <a:latin typeface="Montserrat Alternates" panose="00000500000000000000" pitchFamily="2" charset="-52"/>
              </a:rPr>
              <a:t>» на суму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437,0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8BF17B-ECD8-4449-9701-39502224B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130" y="3751491"/>
            <a:ext cx="3845766" cy="288432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79EB26-7CC9-4C39-AE99-C617B6B63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31" y="3751491"/>
            <a:ext cx="3845766" cy="28843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79619D-397F-49F9-A516-42C8D524DB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2" y="804212"/>
            <a:ext cx="3692548" cy="27694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6F7524-99AD-4DBE-9583-F76DD43195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223" y="803242"/>
            <a:ext cx="3692548" cy="276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40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2025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799322" y="1032479"/>
            <a:ext cx="10097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Отримали від </a:t>
            </a:r>
            <a:r>
              <a:rPr lang="en-US" b="1" dirty="0">
                <a:latin typeface="Montserrat Alternates" panose="00000500000000000000" pitchFamily="2" charset="-52"/>
              </a:rPr>
              <a:t>IRC</a:t>
            </a:r>
            <a:r>
              <a:rPr lang="en-US" dirty="0">
                <a:latin typeface="Montserrat Alternates" panose="00000500000000000000" pitchFamily="2" charset="-52"/>
              </a:rPr>
              <a:t> </a:t>
            </a:r>
            <a:r>
              <a:rPr lang="uk-UA" dirty="0">
                <a:latin typeface="Montserrat Alternates" panose="00000500000000000000" pitchFamily="2" charset="-52"/>
              </a:rPr>
              <a:t>будівельні матеріали, </a:t>
            </a:r>
            <a:r>
              <a:rPr lang="uk-UA" b="1" dirty="0">
                <a:latin typeface="Montserrat Alternates" panose="00000500000000000000" pitchFamily="2" charset="-52"/>
              </a:rPr>
              <a:t>2 автомобілі </a:t>
            </a:r>
            <a:r>
              <a:rPr lang="en-US" dirty="0">
                <a:latin typeface="Montserrat Alternates" panose="00000500000000000000" pitchFamily="2" charset="-52"/>
              </a:rPr>
              <a:t>Mitsubishi ASX</a:t>
            </a:r>
            <a:r>
              <a:rPr lang="uk-UA" dirty="0">
                <a:latin typeface="Montserrat Alternates" panose="00000500000000000000" pitchFamily="2" charset="-52"/>
              </a:rPr>
              <a:t>, </a:t>
            </a:r>
          </a:p>
          <a:p>
            <a:pPr algn="ctr"/>
            <a:r>
              <a:rPr lang="uk-UA" b="1" dirty="0">
                <a:latin typeface="Montserrat Alternates" panose="00000500000000000000" pitchFamily="2" charset="-52"/>
              </a:rPr>
              <a:t>3 модульні </a:t>
            </a:r>
            <a:r>
              <a:rPr lang="uk-UA" dirty="0">
                <a:latin typeface="Montserrat Alternates" panose="00000500000000000000" pitchFamily="2" charset="-52"/>
              </a:rPr>
              <a:t>споруди, </a:t>
            </a:r>
            <a:r>
              <a:rPr lang="uk-UA" b="1" dirty="0">
                <a:latin typeface="Montserrat Alternates" panose="00000500000000000000" pitchFamily="2" charset="-52"/>
              </a:rPr>
              <a:t>медикаменти</a:t>
            </a:r>
            <a:r>
              <a:rPr lang="uk-UA" dirty="0">
                <a:latin typeface="Montserrat Alternates" panose="00000500000000000000" pitchFamily="2" charset="-52"/>
              </a:rPr>
              <a:t> на суму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7 201,5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711DC2-836D-4C57-B5F0-1A8A710C38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"/>
          <a:stretch/>
        </p:blipFill>
        <p:spPr>
          <a:xfrm>
            <a:off x="222337" y="2082922"/>
            <a:ext cx="5482947" cy="39023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09FE12-5DFA-4A36-AE77-9ECB54B00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418" y="1852102"/>
            <a:ext cx="6202245" cy="4133215"/>
          </a:xfrm>
          <a:prstGeom prst="rect">
            <a:avLst/>
          </a:prstGeom>
        </p:spPr>
      </p:pic>
      <p:pic>
        <p:nvPicPr>
          <p:cNvPr id="10" name="Picture 2" descr="International Rescue Committee - Wikipedia">
            <a:extLst>
              <a:ext uri="{FF2B5EF4-FFF2-40B4-BE49-F238E27FC236}">
                <a16:creationId xmlns:a16="http://schemas.microsoft.com/office/drawing/2014/main" id="{C5820A9A-C523-4F3E-AE55-007A38F74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173" y="101447"/>
            <a:ext cx="1225490" cy="164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283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2025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1" y="923732"/>
            <a:ext cx="8026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Montserrat Alternates" panose="00000500000000000000" pitchFamily="2" charset="-52"/>
              </a:rPr>
              <a:t>Кімната для зберігання ліків та приміщення лабораторії відремонтовані за надані будівельні матеріали від </a:t>
            </a:r>
            <a:r>
              <a:rPr lang="en-US" b="1" dirty="0">
                <a:latin typeface="Montserrat Alternates" panose="00000500000000000000" pitchFamily="2" charset="-52"/>
              </a:rPr>
              <a:t>IRC </a:t>
            </a:r>
            <a:r>
              <a:rPr lang="uk-UA" dirty="0">
                <a:latin typeface="Montserrat Alternates" panose="00000500000000000000" pitchFamily="2" charset="-52"/>
              </a:rPr>
              <a:t>на суму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383,3 </a:t>
            </a:r>
            <a:r>
              <a:rPr lang="uk-UA" b="1" dirty="0" err="1">
                <a:solidFill>
                  <a:srgbClr val="FF0000"/>
                </a:solidFill>
                <a:latin typeface="Montserrat Alternates" panose="00000500000000000000" pitchFamily="2" charset="-52"/>
              </a:rPr>
              <a:t>тис.грн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.</a:t>
            </a:r>
          </a:p>
        </p:txBody>
      </p:sp>
      <p:pic>
        <p:nvPicPr>
          <p:cNvPr id="1026" name="Picture 2" descr="International Rescue Committee - Wikipedia">
            <a:extLst>
              <a:ext uri="{FF2B5EF4-FFF2-40B4-BE49-F238E27FC236}">
                <a16:creationId xmlns:a16="http://schemas.microsoft.com/office/drawing/2014/main" id="{F6A75743-6DA5-4F05-BF66-8AAF8867F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6369" y="101447"/>
            <a:ext cx="1225490" cy="164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17FEDD-B205-435A-B747-533584A5A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41" y="1909320"/>
            <a:ext cx="5882106" cy="44115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91C6504-259D-4B19-85B7-F7E3E14AF0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752" y="1909321"/>
            <a:ext cx="5882107" cy="441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852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2026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0" y="923732"/>
            <a:ext cx="10156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Montserrat Alternates" panose="00000500000000000000" pitchFamily="2" charset="-52"/>
              </a:rPr>
              <a:t>Заклад у повному обсязі забезпечений джерелами безперебійного живлення (</a:t>
            </a:r>
            <a:r>
              <a:rPr lang="uk-UA" b="1" dirty="0">
                <a:latin typeface="Montserrat Alternates" panose="00000500000000000000" pitchFamily="2" charset="-52"/>
              </a:rPr>
              <a:t>генератори, зарядні станції</a:t>
            </a:r>
            <a:r>
              <a:rPr lang="uk-UA" dirty="0">
                <a:latin typeface="Montserrat Alternates" panose="00000500000000000000" pitchFamily="2" charset="-52"/>
              </a:rPr>
              <a:t>)</a:t>
            </a:r>
            <a:endParaRPr lang="uk-UA" b="1" dirty="0">
              <a:solidFill>
                <a:srgbClr val="FF0000"/>
              </a:solidFill>
              <a:latin typeface="Montserrat Alternates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7D218C-5EF1-4701-A8D2-D47782E0F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" y="2825495"/>
            <a:ext cx="4298686" cy="28650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DE5D61-92CE-4F57-BDB9-E6A4F8461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464" y="2145610"/>
            <a:ext cx="4722699" cy="35449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2B64DA-6724-44B7-B0D7-7B17E7D63B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267" y="2024935"/>
            <a:ext cx="2839745" cy="378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2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07706"/>
          </a:xfrm>
        </p:spPr>
        <p:txBody>
          <a:bodyPr>
            <a:normAutofit/>
          </a:bodyPr>
          <a:lstStyle/>
          <a:p>
            <a:pPr algn="ctr"/>
            <a:r>
              <a:rPr lang="uk-UA" sz="3600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Структура закладу</a:t>
            </a:r>
            <a:endParaRPr lang="uk-UA" sz="3600" b="1" dirty="0">
              <a:solidFill>
                <a:srgbClr val="FF0000"/>
              </a:solidFill>
              <a:latin typeface="Montserrat Alternates ExtraBold" panose="00000900000000000000" pitchFamily="2" charset="-52"/>
            </a:endParaRPr>
          </a:p>
        </p:txBody>
      </p:sp>
      <p:graphicFrame>
        <p:nvGraphicFramePr>
          <p:cNvPr id="7" name="Таблиця 7">
            <a:extLst>
              <a:ext uri="{FF2B5EF4-FFF2-40B4-BE49-F238E27FC236}">
                <a16:creationId xmlns:a16="http://schemas.microsoft.com/office/drawing/2014/main" id="{D052C317-B1C4-421E-B1E3-5D69E8212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450407"/>
              </p:ext>
            </p:extLst>
          </p:nvPr>
        </p:nvGraphicFramePr>
        <p:xfrm>
          <a:off x="615820" y="1007706"/>
          <a:ext cx="11094096" cy="5542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9016">
                  <a:extLst>
                    <a:ext uri="{9D8B030D-6E8A-4147-A177-3AD203B41FA5}">
                      <a16:colId xmlns:a16="http://schemas.microsoft.com/office/drawing/2014/main" val="1244317280"/>
                    </a:ext>
                  </a:extLst>
                </a:gridCol>
                <a:gridCol w="1849016">
                  <a:extLst>
                    <a:ext uri="{9D8B030D-6E8A-4147-A177-3AD203B41FA5}">
                      <a16:colId xmlns:a16="http://schemas.microsoft.com/office/drawing/2014/main" val="155597463"/>
                    </a:ext>
                  </a:extLst>
                </a:gridCol>
                <a:gridCol w="1849016">
                  <a:extLst>
                    <a:ext uri="{9D8B030D-6E8A-4147-A177-3AD203B41FA5}">
                      <a16:colId xmlns:a16="http://schemas.microsoft.com/office/drawing/2014/main" val="4106677488"/>
                    </a:ext>
                  </a:extLst>
                </a:gridCol>
                <a:gridCol w="1849016">
                  <a:extLst>
                    <a:ext uri="{9D8B030D-6E8A-4147-A177-3AD203B41FA5}">
                      <a16:colId xmlns:a16="http://schemas.microsoft.com/office/drawing/2014/main" val="3229392479"/>
                    </a:ext>
                  </a:extLst>
                </a:gridCol>
                <a:gridCol w="1849016">
                  <a:extLst>
                    <a:ext uri="{9D8B030D-6E8A-4147-A177-3AD203B41FA5}">
                      <a16:colId xmlns:a16="http://schemas.microsoft.com/office/drawing/2014/main" val="2050700104"/>
                    </a:ext>
                  </a:extLst>
                </a:gridCol>
                <a:gridCol w="1849016">
                  <a:extLst>
                    <a:ext uri="{9D8B030D-6E8A-4147-A177-3AD203B41FA5}">
                      <a16:colId xmlns:a16="http://schemas.microsoft.com/office/drawing/2014/main" val="391008212"/>
                    </a:ext>
                  </a:extLst>
                </a:gridCol>
              </a:tblGrid>
              <a:tr h="1108477"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2026</a:t>
                      </a:r>
                      <a:br>
                        <a:rPr lang="uk-UA" b="1" dirty="0">
                          <a:latin typeface="Montserrat Alternates" panose="00000500000000000000" pitchFamily="2" charset="-52"/>
                        </a:rPr>
                      </a:br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(01.07)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905806"/>
                  </a:ext>
                </a:extLst>
              </a:tr>
              <a:tr h="1108477"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solidFill>
                            <a:srgbClr val="FF0000"/>
                          </a:solidFill>
                          <a:latin typeface="Montserrat Alternates" panose="00000500000000000000" pitchFamily="2" charset="-52"/>
                        </a:rPr>
                        <a:t>АЗПСМ</a:t>
                      </a:r>
                    </a:p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117984"/>
                  </a:ext>
                </a:extLst>
              </a:tr>
              <a:tr h="1108477"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solidFill>
                            <a:srgbClr val="FF0000"/>
                          </a:solidFill>
                          <a:latin typeface="Montserrat Alternates" panose="00000500000000000000" pitchFamily="2" charset="-52"/>
                        </a:rPr>
                        <a:t>ФП</a:t>
                      </a:r>
                    </a:p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843163"/>
                  </a:ext>
                </a:extLst>
              </a:tr>
              <a:tr h="1108477"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solidFill>
                            <a:srgbClr val="FF0000"/>
                          </a:solidFill>
                          <a:latin typeface="Montserrat Alternates" panose="00000500000000000000" pitchFamily="2" charset="-52"/>
                        </a:rPr>
                        <a:t>Лікарі</a:t>
                      </a:r>
                    </a:p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7023650"/>
                  </a:ext>
                </a:extLst>
              </a:tr>
              <a:tr h="1108477"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solidFill>
                            <a:srgbClr val="FF0000"/>
                          </a:solidFill>
                          <a:latin typeface="Montserrat Alternates" panose="00000500000000000000" pitchFamily="2" charset="-52"/>
                        </a:rPr>
                        <a:t>Сестри медичні</a:t>
                      </a:r>
                      <a:endParaRPr lang="uk-UA" b="1" dirty="0">
                        <a:latin typeface="Montserrat Alternates" panose="00000500000000000000" pitchFamily="2" charset="-52"/>
                      </a:endParaRPr>
                    </a:p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>
                          <a:latin typeface="Montserrat Alternates" panose="00000500000000000000" pitchFamily="2" charset="-52"/>
                        </a:rPr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1155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2178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066" y="365126"/>
            <a:ext cx="6174533" cy="558606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2026 Рік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CE1CE-C481-43AA-A8B8-9D53DC4308C4}"/>
              </a:ext>
            </a:extLst>
          </p:cNvPr>
          <p:cNvSpPr txBox="1"/>
          <p:nvPr/>
        </p:nvSpPr>
        <p:spPr>
          <a:xfrm>
            <a:off x="1295400" y="923732"/>
            <a:ext cx="10156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Montserrat Alternates" panose="00000500000000000000" pitchFamily="2" charset="-52"/>
              </a:rPr>
              <a:t>Реалізовано</a:t>
            </a:r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проєкт</a:t>
            </a:r>
            <a:r>
              <a:rPr lang="ru-RU" dirty="0">
                <a:latin typeface="Montserrat Alternates" panose="00000500000000000000" pitchFamily="2" charset="-52"/>
              </a:rPr>
              <a:t> по </a:t>
            </a:r>
            <a:r>
              <a:rPr lang="ru-RU" dirty="0" err="1">
                <a:latin typeface="Montserrat Alternates" panose="00000500000000000000" pitchFamily="2" charset="-52"/>
              </a:rPr>
              <a:t>створенню</a:t>
            </a:r>
            <a:r>
              <a:rPr lang="ru-RU" dirty="0">
                <a:latin typeface="Montserrat Alternates" panose="00000500000000000000" pitchFamily="2" charset="-52"/>
              </a:rPr>
              <a:t> простору </a:t>
            </a:r>
            <a:r>
              <a:rPr lang="ru-RU" dirty="0" err="1">
                <a:latin typeface="Montserrat Alternates" panose="00000500000000000000" pitchFamily="2" charset="-52"/>
              </a:rPr>
              <a:t>психологічного</a:t>
            </a:r>
            <a:r>
              <a:rPr lang="ru-RU" dirty="0">
                <a:latin typeface="Montserrat Alternates" panose="00000500000000000000" pitchFamily="2" charset="-52"/>
              </a:rPr>
              <a:t> </a:t>
            </a:r>
            <a:r>
              <a:rPr lang="ru-RU" dirty="0" err="1">
                <a:latin typeface="Montserrat Alternates" panose="00000500000000000000" pitchFamily="2" charset="-52"/>
              </a:rPr>
              <a:t>розвантаження</a:t>
            </a:r>
            <a:r>
              <a:rPr lang="ru-RU" dirty="0">
                <a:latin typeface="Montserrat Alternates" panose="00000500000000000000" pitchFamily="2" charset="-52"/>
              </a:rPr>
              <a:t> на суму </a:t>
            </a:r>
            <a:r>
              <a:rPr lang="ru-RU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500,0 тис. грн. </a:t>
            </a:r>
            <a:r>
              <a:rPr lang="uk-UA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F8C088-34DE-4253-B8D2-4754790F42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"/>
          <a:stretch/>
        </p:blipFill>
        <p:spPr>
          <a:xfrm>
            <a:off x="747576" y="1794174"/>
            <a:ext cx="5604964" cy="44979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319F30-2A8F-4039-B049-19AEDA995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476" y="1794174"/>
            <a:ext cx="3373479" cy="449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27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538" y="883920"/>
            <a:ext cx="10582182" cy="714061"/>
          </a:xfrm>
        </p:spPr>
        <p:txBody>
          <a:bodyPr>
            <a:noAutofit/>
          </a:bodyPr>
          <a:lstStyle/>
          <a:p>
            <a:r>
              <a:rPr lang="uk-UA" sz="2000" dirty="0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Відокремлений підрозділ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Інтернешил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Реск’ю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 </a:t>
            </a:r>
            <a:r>
              <a:rPr lang="uk-UA" sz="2000" dirty="0" err="1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Комміті</a:t>
            </a:r>
            <a:r>
              <a:rPr lang="uk-UA" sz="2000" dirty="0">
                <a:solidFill>
                  <a:schemeClr val="accent1">
                    <a:lumMod val="50000"/>
                  </a:schemeClr>
                </a:solidFill>
                <a:latin typeface="Montserrat Alternates" panose="00000500000000000000" pitchFamily="2" charset="-52"/>
              </a:rPr>
              <a:t>, Інк в Україні надав благодійної допомоги на суму </a:t>
            </a:r>
            <a:r>
              <a:rPr lang="uk-UA" sz="2000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550,5 тис. грн.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74" y="1792485"/>
            <a:ext cx="3383544" cy="47259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4A4FA16-C3B7-48AA-B8E4-023174F56D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01" y="1792485"/>
            <a:ext cx="3544433" cy="47259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A6571AE-9112-4B97-B402-F03F3644F9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r="5495"/>
          <a:stretch/>
        </p:blipFill>
        <p:spPr>
          <a:xfrm>
            <a:off x="3978766" y="2326640"/>
            <a:ext cx="4383218" cy="364744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44D8DF4-5A54-43D7-AB3B-38D23AFDDA64}"/>
              </a:ext>
            </a:extLst>
          </p:cNvPr>
          <p:cNvSpPr txBox="1">
            <a:spLocks/>
          </p:cNvSpPr>
          <p:nvPr/>
        </p:nvSpPr>
        <p:spPr>
          <a:xfrm>
            <a:off x="2589320" y="353513"/>
            <a:ext cx="6174533" cy="5586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2026 Рік</a:t>
            </a:r>
          </a:p>
        </p:txBody>
      </p:sp>
    </p:spTree>
    <p:extLst>
      <p:ext uri="{BB962C8B-B14F-4D97-AF65-F5344CB8AC3E}">
        <p14:creationId xmlns:p14="http://schemas.microsoft.com/office/powerpoint/2010/main" val="33910805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538" y="834502"/>
            <a:ext cx="10582182" cy="621436"/>
          </a:xfrm>
        </p:spPr>
        <p:txBody>
          <a:bodyPr>
            <a:noAutofit/>
          </a:bodyPr>
          <a:lstStyle/>
          <a:p>
            <a:r>
              <a:rPr lang="ru-RU" sz="2000" dirty="0" err="1">
                <a:latin typeface="Montserrat Alternates" panose="00000500000000000000" pitchFamily="2" charset="-52"/>
              </a:rPr>
              <a:t>Працює</a:t>
            </a:r>
            <a:r>
              <a:rPr lang="ru-RU" sz="2000" dirty="0">
                <a:latin typeface="Montserrat Alternates" panose="00000500000000000000" pitchFamily="2" charset="-52"/>
              </a:rPr>
              <a:t> </a:t>
            </a:r>
            <a:r>
              <a:rPr lang="ru-RU" sz="2000" dirty="0" err="1">
                <a:latin typeface="Montserrat Alternates" panose="00000500000000000000" pitchFamily="2" charset="-52"/>
              </a:rPr>
              <a:t>програма</a:t>
            </a:r>
            <a:r>
              <a:rPr lang="ru-RU" sz="2000" dirty="0">
                <a:latin typeface="Montserrat Alternates" panose="00000500000000000000" pitchFamily="2" charset="-52"/>
              </a:rPr>
              <a:t> </a:t>
            </a:r>
            <a:r>
              <a:rPr lang="ru-RU" sz="2000" dirty="0" err="1">
                <a:latin typeface="Montserrat Alternates" panose="00000500000000000000" pitchFamily="2" charset="-52"/>
              </a:rPr>
              <a:t>Скринінг</a:t>
            </a:r>
            <a:r>
              <a:rPr lang="ru-RU" sz="2000" dirty="0">
                <a:latin typeface="Montserrat Alternates" panose="00000500000000000000" pitchFamily="2" charset="-52"/>
              </a:rPr>
              <a:t> 40+ з 05.05.2026 </a:t>
            </a:r>
            <a:br>
              <a:rPr lang="ru-RU" sz="2000" dirty="0">
                <a:latin typeface="Montserrat Alternates" panose="00000500000000000000" pitchFamily="2" charset="-52"/>
              </a:rPr>
            </a:br>
            <a:r>
              <a:rPr lang="ru-RU" sz="2000" dirty="0">
                <a:latin typeface="Montserrat Alternates" panose="00000500000000000000" pitchFamily="2" charset="-52"/>
              </a:rPr>
              <a:t>на 01.08.2026 проведено </a:t>
            </a:r>
            <a:r>
              <a:rPr lang="ru-RU" sz="2000" b="1" dirty="0">
                <a:solidFill>
                  <a:srgbClr val="FF0000"/>
                </a:solidFill>
                <a:latin typeface="Montserrat Alternates" panose="00000500000000000000" pitchFamily="2" charset="-52"/>
              </a:rPr>
              <a:t>276 </a:t>
            </a:r>
            <a:r>
              <a:rPr lang="ru-RU" sz="2000" dirty="0" err="1">
                <a:latin typeface="Montserrat Alternates" panose="00000500000000000000" pitchFamily="2" charset="-52"/>
              </a:rPr>
              <a:t>прийомів</a:t>
            </a:r>
            <a:endParaRPr lang="uk-UA" sz="2000" dirty="0">
              <a:latin typeface="Montserrat Alternates" panose="00000500000000000000" pitchFamily="2" charset="-52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44D8DF4-5A54-43D7-AB3B-38D23AFDDA64}"/>
              </a:ext>
            </a:extLst>
          </p:cNvPr>
          <p:cNvSpPr txBox="1">
            <a:spLocks/>
          </p:cNvSpPr>
          <p:nvPr/>
        </p:nvSpPr>
        <p:spPr>
          <a:xfrm>
            <a:off x="2589320" y="353513"/>
            <a:ext cx="6174533" cy="5586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2026 Рік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634475-0FBB-4756-9C66-7BE6601E7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352" y="1534159"/>
            <a:ext cx="3848101" cy="51308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22A144-3187-4026-BE91-7296E09731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391" y="1534160"/>
            <a:ext cx="38481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66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08921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Завершено розробку ПКД реконструкції будівлі ЦПМД по вул. Благовіщенська, 55</a:t>
            </a:r>
            <a:br>
              <a:rPr lang="uk-UA" sz="2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Вартість реалізації </a:t>
            </a:r>
            <a:r>
              <a:rPr lang="uk-UA" sz="2800" b="1" dirty="0" err="1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проєкту</a:t>
            </a:r>
            <a:r>
              <a:rPr lang="uk-UA" sz="28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– </a:t>
            </a:r>
            <a:r>
              <a:rPr lang="uk-UA" sz="2800" b="1" dirty="0">
                <a:solidFill>
                  <a:srgbClr val="FF0000"/>
                </a:solidFill>
                <a:latin typeface="Montserrat Alternates ExtraBold" panose="00000900000000000000" pitchFamily="2" charset="-52"/>
              </a:rPr>
              <a:t>167,8 </a:t>
            </a:r>
            <a:r>
              <a:rPr lang="uk-UA" sz="2800" b="1" dirty="0" err="1">
                <a:solidFill>
                  <a:srgbClr val="FF0000"/>
                </a:solidFill>
                <a:latin typeface="Montserrat Alternates ExtraBold" panose="00000900000000000000" pitchFamily="2" charset="-52"/>
              </a:rPr>
              <a:t>млн.грн</a:t>
            </a:r>
            <a:r>
              <a:rPr lang="uk-UA" sz="2800" b="1" dirty="0">
                <a:solidFill>
                  <a:srgbClr val="FF0000"/>
                </a:solidFill>
                <a:latin typeface="Montserrat Alternates ExtraBold" panose="00000900000000000000" pitchFamily="2" charset="-52"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460" y="1408922"/>
            <a:ext cx="9208134" cy="544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484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CB1C39-8FAB-4E07-8062-71B3FE2F1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97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41815"/>
            <a:ext cx="10515600" cy="3465883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  <a:t>Працюємо!</a:t>
            </a:r>
            <a:b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5400" b="1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  <a:t>Вистоїмо</a:t>
            </a:r>
            <a: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  <a:t>!</a:t>
            </a:r>
            <a:b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  <a:t>Переможемо!</a:t>
            </a:r>
            <a:b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</a:br>
            <a:r>
              <a:rPr lang="uk-UA" sz="5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Montserrat Alternates ExtraBold" panose="00000900000000000000" pitchFamily="2" charset="-52"/>
              </a:rPr>
              <a:t>Все буде Україна!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053" y="277297"/>
            <a:ext cx="2103267" cy="186451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D7B60D-010D-402A-83FA-6A821D6E4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52" y="313015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98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9837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Динаміка </a:t>
            </a:r>
            <a:r>
              <a:rPr lang="uk-UA" sz="3600" b="1" dirty="0" err="1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капітаційної</a:t>
            </a:r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 ставки</a:t>
            </a:r>
            <a:endParaRPr lang="uk-UA" sz="3600" b="1" dirty="0">
              <a:solidFill>
                <a:srgbClr val="FF0000"/>
              </a:solidFill>
              <a:latin typeface="Montserrat Alternates ExtraBold" panose="000009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4E36ED-CFF0-4327-85DC-0E0E5FC80B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0"/>
          <a:stretch/>
        </p:blipFill>
        <p:spPr>
          <a:xfrm>
            <a:off x="1123592" y="798989"/>
            <a:ext cx="9944816" cy="605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42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DBBE555-1F5B-4C47-AC77-2F49847981C4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Порівняльна кількість декларацій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02C5E1-AAF8-4C38-ABD7-4427F13E23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1" b="7531"/>
          <a:stretch/>
        </p:blipFill>
        <p:spPr>
          <a:xfrm>
            <a:off x="0" y="793102"/>
            <a:ext cx="12192000" cy="547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5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4093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Заробітна плата лікарів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B4C998-D049-4E4A-A0B1-1E30C5262B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3"/>
          <a:stretch/>
        </p:blipFill>
        <p:spPr>
          <a:xfrm>
            <a:off x="843280" y="740930"/>
            <a:ext cx="10515600" cy="611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83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39755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Заробітна плата середній медперсонал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025832-2658-48DC-94F5-D4BB639B55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6"/>
          <a:stretch/>
        </p:blipFill>
        <p:spPr>
          <a:xfrm>
            <a:off x="684871" y="839755"/>
            <a:ext cx="10788804" cy="601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47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050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Заробітна плата молодший медперсонал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EAB23E-69F1-43C2-BFFB-97486098DF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0"/>
          <a:stretch/>
        </p:blipFill>
        <p:spPr>
          <a:xfrm>
            <a:off x="574770" y="905069"/>
            <a:ext cx="10781751" cy="595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816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6774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chemeClr val="accent1">
                    <a:lumMod val="50000"/>
                  </a:schemeClr>
                </a:solidFill>
                <a:latin typeface="Montserrat Alternates ExtraBold" panose="00000900000000000000" pitchFamily="2" charset="-52"/>
              </a:rPr>
              <a:t>Заробітна плата іншого персоналу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027C1F-7C02-451B-AA32-9E0A066063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/>
          <a:stretch/>
        </p:blipFill>
        <p:spPr>
          <a:xfrm>
            <a:off x="568537" y="867747"/>
            <a:ext cx="10796777" cy="599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7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Сині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4388</TotalTime>
  <Words>590</Words>
  <Application>Microsoft Office PowerPoint</Application>
  <PresentationFormat>Широкий екран</PresentationFormat>
  <Paragraphs>110</Paragraphs>
  <Slides>34</Slides>
  <Notes>2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34</vt:i4>
      </vt:variant>
    </vt:vector>
  </HeadingPairs>
  <TitlesOfParts>
    <vt:vector size="40" baseType="lpstr">
      <vt:lpstr>Montserrat Alternates</vt:lpstr>
      <vt:lpstr>Calibri</vt:lpstr>
      <vt:lpstr>Arial</vt:lpstr>
      <vt:lpstr>Calibri Light</vt:lpstr>
      <vt:lpstr>Montserrat Alternates ExtraBold</vt:lpstr>
      <vt:lpstr>Office Theme</vt:lpstr>
      <vt:lpstr> ЗВІТ генерального директора  КНП «Тростянецький ЦПМД» ТМР Світлани Лободи 2021 – 2026 рр.</vt:lpstr>
      <vt:lpstr>Презентація PowerPoint</vt:lpstr>
      <vt:lpstr>Структура закладу</vt:lpstr>
      <vt:lpstr>Динаміка капітаційної ставки</vt:lpstr>
      <vt:lpstr>Презентація PowerPoint</vt:lpstr>
      <vt:lpstr>Заробітна плата лікарів</vt:lpstr>
      <vt:lpstr>Заробітна плата середній медперсонал</vt:lpstr>
      <vt:lpstr>Заробітна плата молодший медперсонал</vt:lpstr>
      <vt:lpstr>Заробітна плата іншого персоналу</vt:lpstr>
      <vt:lpstr>2021 Рік</vt:lpstr>
      <vt:lpstr>2022 Рік</vt:lpstr>
      <vt:lpstr>2022 Рік</vt:lpstr>
      <vt:lpstr>2022 Рік</vt:lpstr>
      <vt:lpstr>2022 Рік</vt:lpstr>
      <vt:lpstr>2023 Рік</vt:lpstr>
      <vt:lpstr>2023 Рік</vt:lpstr>
      <vt:lpstr>2023 Рік</vt:lpstr>
      <vt:lpstr>2023 Рік</vt:lpstr>
      <vt:lpstr>2023 Рік</vt:lpstr>
      <vt:lpstr>2023 Рік</vt:lpstr>
      <vt:lpstr>2024 Рік</vt:lpstr>
      <vt:lpstr>2024 Рік</vt:lpstr>
      <vt:lpstr>2024 Рік</vt:lpstr>
      <vt:lpstr>2024 Рік</vt:lpstr>
      <vt:lpstr>2025 Рік</vt:lpstr>
      <vt:lpstr>2025 Рік</vt:lpstr>
      <vt:lpstr>2025 Рік</vt:lpstr>
      <vt:lpstr>2025 Рік</vt:lpstr>
      <vt:lpstr>2026 Рік</vt:lpstr>
      <vt:lpstr>2026 Рік</vt:lpstr>
      <vt:lpstr>Відокремлений підрозділ Інтернешил Реск’ю Комміті, Інк в Україні надав благодійної допомоги на суму 550,5 тис. грн.</vt:lpstr>
      <vt:lpstr>Працює програма Скринінг 40+ з 05.05.2026  на 01.08.2026 проведено 276 прийомів</vt:lpstr>
      <vt:lpstr>Завершено розробку ПКД реконструкції будівлі ЦПМД по вул. Благовіщенська, 55 Вартість реалізації проєкту – 167,8 млн.грн.</vt:lpstr>
      <vt:lpstr>Працюємо! Вистоїмо! Переможемо! Все буде Україна!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по програмі розвитку КНП «Тростянецький ЦПМД» ТМР  за 2021 рік</dc:title>
  <dc:creator>User</dc:creator>
  <cp:lastModifiedBy>user-tmr</cp:lastModifiedBy>
  <cp:revision>363</cp:revision>
  <cp:lastPrinted>2026-07-22T09:54:23Z</cp:lastPrinted>
  <dcterms:created xsi:type="dcterms:W3CDTF">2022-01-12T11:47:44Z</dcterms:created>
  <dcterms:modified xsi:type="dcterms:W3CDTF">2026-08-27T15:33:07Z</dcterms:modified>
</cp:coreProperties>
</file>